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  <p:sldMasterId id="2147484987" r:id="rId2"/>
  </p:sldMasterIdLst>
  <p:sldIdLst>
    <p:sldId id="337" r:id="rId3"/>
    <p:sldId id="318" r:id="rId4"/>
    <p:sldId id="320" r:id="rId5"/>
    <p:sldId id="338" r:id="rId6"/>
    <p:sldId id="339" r:id="rId7"/>
    <p:sldId id="352" r:id="rId8"/>
    <p:sldId id="34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56" r:id="rId18"/>
    <p:sldId id="351" r:id="rId19"/>
    <p:sldId id="350" r:id="rId20"/>
    <p:sldId id="353" r:id="rId21"/>
    <p:sldId id="360" r:id="rId22"/>
    <p:sldId id="361" r:id="rId23"/>
    <p:sldId id="354" r:id="rId24"/>
    <p:sldId id="355" r:id="rId25"/>
    <p:sldId id="357" r:id="rId26"/>
    <p:sldId id="359" r:id="rId27"/>
    <p:sldId id="358" r:id="rId28"/>
    <p:sldId id="362" r:id="rId29"/>
    <p:sldId id="321" r:id="rId30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02">
          <p15:clr>
            <a:srgbClr val="A4A3A4"/>
          </p15:clr>
        </p15:guide>
        <p15:guide id="7" pos="4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55"/>
    <a:srgbClr val="EA1556"/>
    <a:srgbClr val="4591F2"/>
    <a:srgbClr val="EC008C"/>
    <a:srgbClr val="7DD5C9"/>
    <a:srgbClr val="F0AE96"/>
    <a:srgbClr val="2C253D"/>
    <a:srgbClr val="4F81BD"/>
    <a:srgbClr val="E9EA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1" autoAdjust="0"/>
    <p:restoredTop sz="94660"/>
  </p:normalViewPr>
  <p:slideViewPr>
    <p:cSldViewPr>
      <p:cViewPr varScale="1">
        <p:scale>
          <a:sx n="114" d="100"/>
          <a:sy n="114" d="100"/>
        </p:scale>
        <p:origin x="1788" y="108"/>
      </p:cViewPr>
      <p:guideLst>
        <p:guide orient="horz" pos="2840"/>
        <p:guide pos="2880"/>
        <p:guide pos="204"/>
        <p:guide pos="5556"/>
        <p:guide orient="horz" pos="1117"/>
        <p:guide orient="horz" pos="4002"/>
        <p:guide pos="4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84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7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7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3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rgbClr val="4591F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3999" cy="116632"/>
          </a:xfrm>
          <a:prstGeom prst="rect">
            <a:avLst/>
          </a:prstGeom>
          <a:solidFill>
            <a:srgbClr val="459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528" y="0"/>
            <a:ext cx="720000" cy="115200"/>
          </a:xfrm>
          <a:prstGeom prst="rect">
            <a:avLst/>
          </a:prstGeom>
          <a:solidFill>
            <a:srgbClr val="7D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5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2" r:id="rId1"/>
    <p:sldLayoutId id="214748527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8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57799" y="3140968"/>
            <a:ext cx="6233790" cy="3162899"/>
            <a:chOff x="1446535" y="1515251"/>
            <a:chExt cx="6233790" cy="3162899"/>
          </a:xfrm>
        </p:grpSpPr>
        <p:sp>
          <p:nvSpPr>
            <p:cNvPr id="10243" name="TextBox 5"/>
            <p:cNvSpPr txBox="1">
              <a:spLocks noChangeArrowheads="1"/>
            </p:cNvSpPr>
            <p:nvPr/>
          </p:nvSpPr>
          <p:spPr bwMode="auto">
            <a:xfrm>
              <a:off x="1446535" y="1515251"/>
              <a:ext cx="5038725" cy="93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5500" b="1" spc="-150" dirty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To Do list</a:t>
              </a:r>
            </a:p>
          </p:txBody>
        </p:sp>
        <p:sp>
          <p:nvSpPr>
            <p:cNvPr id="10244" name="TextBox 5"/>
            <p:cNvSpPr txBox="1">
              <a:spLocks noChangeArrowheads="1"/>
            </p:cNvSpPr>
            <p:nvPr/>
          </p:nvSpPr>
          <p:spPr bwMode="auto">
            <a:xfrm>
              <a:off x="1463675" y="2346489"/>
              <a:ext cx="62166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6000" spc="-150" dirty="0">
                  <a:solidFill>
                    <a:srgbClr val="4591F2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관리 프로그램</a:t>
              </a:r>
              <a:endParaRPr kumimoji="0" lang="en-US" altLang="ko-KR" sz="60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242" name="제목 2"/>
            <p:cNvSpPr txBox="1">
              <a:spLocks/>
            </p:cNvSpPr>
            <p:nvPr/>
          </p:nvSpPr>
          <p:spPr bwMode="auto">
            <a:xfrm>
              <a:off x="2052637" y="4308263"/>
              <a:ext cx="50387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defRPr/>
              </a:pPr>
              <a:endParaRPr lang="en-US" altLang="ko-KR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3284984"/>
              <a:ext cx="410966" cy="2125538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 rot="13500000" flipH="1">
            <a:off x="4991190" y="3083411"/>
            <a:ext cx="474438" cy="646481"/>
            <a:chOff x="6296025" y="3184526"/>
            <a:chExt cx="2420937" cy="3298825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73790" y="4403094"/>
            <a:ext cx="313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-</a:t>
            </a:r>
            <a:r>
              <a:rPr lang="en-US" altLang="ko-KR" sz="3200" dirty="0" err="1">
                <a:solidFill>
                  <a:schemeClr val="bg1"/>
                </a:solidFill>
              </a:rPr>
              <a:t>TwoBe</a:t>
            </a:r>
            <a:r>
              <a:rPr lang="en-US" altLang="ko-KR" sz="3200" dirty="0">
                <a:solidFill>
                  <a:schemeClr val="bg1"/>
                </a:solidFill>
              </a:rPr>
              <a:t>(2</a:t>
            </a:r>
            <a:r>
              <a:rPr lang="ko-KR" altLang="en-US" sz="3200" dirty="0">
                <a:solidFill>
                  <a:schemeClr val="bg1"/>
                </a:solidFill>
              </a:rPr>
              <a:t>조</a:t>
            </a:r>
            <a:r>
              <a:rPr lang="en-US" altLang="ko-KR" sz="3200" dirty="0">
                <a:solidFill>
                  <a:schemeClr val="bg1"/>
                </a:solidFill>
              </a:rPr>
              <a:t>)-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2200" y="5085184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201411096 </a:t>
            </a:r>
            <a:r>
              <a:rPr lang="ko-KR" altLang="en-US" dirty="0">
                <a:solidFill>
                  <a:schemeClr val="bg1"/>
                </a:solidFill>
              </a:rPr>
              <a:t>김용선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201411095 </a:t>
            </a:r>
            <a:r>
              <a:rPr lang="ko-KR" altLang="en-US" dirty="0">
                <a:solidFill>
                  <a:schemeClr val="bg1"/>
                </a:solidFill>
              </a:rPr>
              <a:t>김영완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201611070 </a:t>
            </a:r>
            <a:r>
              <a:rPr lang="ko-KR" altLang="en-US" dirty="0">
                <a:solidFill>
                  <a:schemeClr val="bg1"/>
                </a:solidFill>
              </a:rPr>
              <a:t>문지해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201610992 </a:t>
            </a:r>
            <a:r>
              <a:rPr lang="ko-KR" altLang="en-US" dirty="0">
                <a:solidFill>
                  <a:schemeClr val="bg1"/>
                </a:solidFill>
              </a:rPr>
              <a:t>박소희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201611082 </a:t>
            </a:r>
            <a:r>
              <a:rPr lang="ko-KR" altLang="en-US" dirty="0">
                <a:solidFill>
                  <a:schemeClr val="bg1"/>
                </a:solidFill>
              </a:rPr>
              <a:t>양유림</a:t>
            </a:r>
          </a:p>
        </p:txBody>
      </p:sp>
    </p:spTree>
    <p:extLst>
      <p:ext uri="{BB962C8B-B14F-4D97-AF65-F5344CB8AC3E}">
        <p14:creationId xmlns:p14="http://schemas.microsoft.com/office/powerpoint/2010/main" val="49411456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1.6 Gantt chart </a:t>
            </a:r>
            <a:r>
              <a:rPr kumimoji="0" lang="en-US" altLang="ko-KR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일정관리</a:t>
            </a:r>
            <a:endParaRPr kumimoji="0" lang="en-US" altLang="ko-KR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146" name="Picture 2" descr="캡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2369"/>
            <a:ext cx="684076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00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467544" y="1754950"/>
            <a:ext cx="60823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팀 소개 및 역할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4793964" y="1348874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057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86" y="2276872"/>
            <a:ext cx="6696075" cy="294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2.1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조직도</a:t>
            </a:r>
            <a:endParaRPr kumimoji="0" lang="en-US" altLang="ko-KR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1297805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a typeface="문체부 제목 돋음체" panose="020B0609000101010101" pitchFamily="49" charset="-127"/>
              </a:rPr>
              <a:t>TWOBE</a:t>
            </a:r>
            <a:endParaRPr lang="ko-KR" altLang="en-US" sz="4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 rot="13500000" flipH="1">
            <a:off x="3012296" y="1045616"/>
            <a:ext cx="366286" cy="424605"/>
            <a:chOff x="6296025" y="3184526"/>
            <a:chExt cx="2420937" cy="329882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77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545654" y="1725488"/>
            <a:ext cx="82748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프로젝트 개발과정의 주요부분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8191458" y="1090227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1650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3.1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프로그램 요구사항 </a:t>
            </a:r>
            <a:r>
              <a:rPr kumimoji="0" lang="en-US" altLang="ko-KR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400" spc="-150" dirty="0" err="1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유스케이스</a:t>
            </a:r>
            <a:r>
              <a:rPr kumimoji="0" lang="ko-KR" altLang="en-US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 다이어그램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026" name="그림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3300"/>
          <a:stretch>
            <a:fillRect/>
          </a:stretch>
        </p:blipFill>
        <p:spPr bwMode="auto">
          <a:xfrm>
            <a:off x="1115616" y="1412776"/>
            <a:ext cx="6912768" cy="470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851920" y="1700808"/>
            <a:ext cx="1368152" cy="16561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51920" y="3429000"/>
            <a:ext cx="1368152" cy="10801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3.1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프로그램 요구사항 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폭발 1 15"/>
          <p:cNvSpPr/>
          <p:nvPr/>
        </p:nvSpPr>
        <p:spPr>
          <a:xfrm rot="20814416">
            <a:off x="5226420" y="3893595"/>
            <a:ext cx="3266778" cy="2628554"/>
          </a:xfrm>
          <a:prstGeom prst="irregularSeal1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20592876">
            <a:off x="5491657" y="4792373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중국어 번역</a:t>
            </a:r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간체</a:t>
            </a:r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E4A83A9-5EED-4492-9E4D-976B8A45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89108"/>
            <a:ext cx="549239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2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3.1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프로그램 요구사항 </a:t>
            </a: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요구사항 명세서 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"/>
          <a:stretch/>
        </p:blipFill>
        <p:spPr bwMode="auto">
          <a:xfrm>
            <a:off x="265483" y="973258"/>
            <a:ext cx="2866357" cy="235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6792"/>
            <a:ext cx="295232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293096"/>
            <a:ext cx="280831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01008"/>
            <a:ext cx="2952328" cy="237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아래쪽 화살표 4"/>
          <p:cNvSpPr/>
          <p:nvPr/>
        </p:nvSpPr>
        <p:spPr>
          <a:xfrm rot="18405981">
            <a:off x="4449601" y="3385508"/>
            <a:ext cx="720080" cy="936104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0800000">
            <a:off x="175165" y="4005064"/>
            <a:ext cx="720080" cy="936104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7472" y="4971645"/>
            <a:ext cx="3596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유스케이스</a:t>
            </a:r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기술서를</a:t>
            </a:r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작성하며 요구사항을</a:t>
            </a:r>
            <a:r>
              <a:rPr lang="en-US" altLang="ko-KR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구체화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899" y="266758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화면 </a:t>
            </a:r>
            <a:r>
              <a:rPr lang="ko-KR" altLang="en-US" sz="2000" dirty="0" err="1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기술서를</a:t>
            </a:r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통해 </a:t>
            </a:r>
            <a:r>
              <a:rPr lang="en-US" altLang="ko-KR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UI</a:t>
            </a:r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의 큰 틀을 잡음</a:t>
            </a:r>
          </a:p>
        </p:txBody>
      </p:sp>
    </p:spTree>
    <p:extLst>
      <p:ext uri="{BB962C8B-B14F-4D97-AF65-F5344CB8AC3E}">
        <p14:creationId xmlns:p14="http://schemas.microsoft.com/office/powerpoint/2010/main" val="13874401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3.2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설계 </a:t>
            </a: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UI design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t="15294" r="12720" b="6666"/>
          <a:stretch/>
        </p:blipFill>
        <p:spPr bwMode="auto">
          <a:xfrm>
            <a:off x="4610590" y="969195"/>
            <a:ext cx="4117032" cy="243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2" t="15686" r="13015" b="6666"/>
          <a:stretch/>
        </p:blipFill>
        <p:spPr bwMode="auto">
          <a:xfrm>
            <a:off x="4595428" y="3573015"/>
            <a:ext cx="4129962" cy="241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t="7881" r="12941" b="10065"/>
          <a:stretch/>
        </p:blipFill>
        <p:spPr bwMode="auto">
          <a:xfrm>
            <a:off x="282016" y="1196752"/>
            <a:ext cx="3199629" cy="197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7881" r="13813" b="8333"/>
          <a:stretch/>
        </p:blipFill>
        <p:spPr bwMode="auto">
          <a:xfrm>
            <a:off x="282016" y="3729673"/>
            <a:ext cx="3199629" cy="209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3640514" y="3153610"/>
            <a:ext cx="792088" cy="57606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1056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3.2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설계 </a:t>
            </a: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class design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t="12480" r="22605" b="9922"/>
          <a:stretch/>
        </p:blipFill>
        <p:spPr bwMode="auto">
          <a:xfrm>
            <a:off x="178958" y="1052736"/>
            <a:ext cx="310368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4" t="10849" r="12794" b="6275"/>
          <a:stretch/>
        </p:blipFill>
        <p:spPr bwMode="auto">
          <a:xfrm>
            <a:off x="5004048" y="1700808"/>
            <a:ext cx="4019872" cy="342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17124" r="19044" b="9412"/>
          <a:stretch/>
        </p:blipFill>
        <p:spPr bwMode="auto">
          <a:xfrm>
            <a:off x="467545" y="2492896"/>
            <a:ext cx="3240360" cy="234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t="14061" r="19063" b="9488"/>
          <a:stretch/>
        </p:blipFill>
        <p:spPr bwMode="auto">
          <a:xfrm>
            <a:off x="820679" y="3933056"/>
            <a:ext cx="3362348" cy="239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067944" y="2852936"/>
            <a:ext cx="792088" cy="57606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3.3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구현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38922"/>
            <a:ext cx="5256584" cy="412232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2861560">
            <a:off x="2592585" y="1110559"/>
            <a:ext cx="288032" cy="602486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3336354">
            <a:off x="6570640" y="1110559"/>
            <a:ext cx="288032" cy="602486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8007633" flipV="1">
            <a:off x="5921780" y="4208785"/>
            <a:ext cx="288032" cy="605826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15816" y="64119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주석으로 코드 알기 쉽게 설명</a:t>
            </a:r>
          </a:p>
        </p:txBody>
      </p:sp>
      <p:sp>
        <p:nvSpPr>
          <p:cNvPr id="13" name="TextBox 12"/>
          <p:cNvSpPr txBox="1"/>
          <p:nvPr/>
        </p:nvSpPr>
        <p:spPr>
          <a:xfrm rot="20294868">
            <a:off x="4661410" y="3962128"/>
            <a:ext cx="217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중괄호 미리 열기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44586" y="641191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클래스 이름 대문자</a:t>
            </a:r>
            <a:r>
              <a:rPr lang="en-US" altLang="ko-KR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메소드 이름</a:t>
            </a:r>
            <a:r>
              <a:rPr lang="en-US" altLang="ko-KR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변수 이름은 소문자로 통일</a:t>
            </a:r>
          </a:p>
        </p:txBody>
      </p:sp>
    </p:spTree>
    <p:extLst>
      <p:ext uri="{BB962C8B-B14F-4D97-AF65-F5344CB8AC3E}">
        <p14:creationId xmlns:p14="http://schemas.microsoft.com/office/powerpoint/2010/main" val="11797975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2"/>
          <p:cNvGrpSpPr>
            <a:grpSpLocks/>
          </p:cNvGrpSpPr>
          <p:nvPr/>
        </p:nvGrpSpPr>
        <p:grpSpPr bwMode="auto">
          <a:xfrm>
            <a:off x="577850" y="3128963"/>
            <a:ext cx="7810574" cy="2053796"/>
            <a:chOff x="4440238" y="3144838"/>
            <a:chExt cx="7810572" cy="2053796"/>
          </a:xfrm>
        </p:grpSpPr>
        <p:grpSp>
          <p:nvGrpSpPr>
            <p:cNvPr id="13319" name="그룹 1"/>
            <p:cNvGrpSpPr>
              <a:grpSpLocks/>
            </p:cNvGrpSpPr>
            <p:nvPr/>
          </p:nvGrpSpPr>
          <p:grpSpPr bwMode="auto">
            <a:xfrm>
              <a:off x="4440238" y="3144838"/>
              <a:ext cx="4294187" cy="400050"/>
              <a:chOff x="5240111" y="2091647"/>
              <a:chExt cx="4294188" cy="400234"/>
            </a:xfrm>
          </p:grpSpPr>
          <p:sp>
            <p:nvSpPr>
              <p:cNvPr id="12312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2091647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dirty="0">
                    <a:solidFill>
                      <a:srgbClr val="7DD5C9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Arial" panose="020B0604020202020204" pitchFamily="34" charset="0"/>
                  </a:rPr>
                  <a:t>01.</a:t>
                </a:r>
                <a:endParaRPr lang="ko-KR" altLang="ko-KR" sz="2000" dirty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3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2091647"/>
                <a:ext cx="3757613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프로젝트 소개 및 계획</a:t>
                </a:r>
                <a:endParaRPr kumimoji="0" lang="ko-KR" altLang="ko-KR" sz="2000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0" name="그룹 2"/>
            <p:cNvGrpSpPr>
              <a:grpSpLocks/>
            </p:cNvGrpSpPr>
            <p:nvPr/>
          </p:nvGrpSpPr>
          <p:grpSpPr bwMode="auto">
            <a:xfrm>
              <a:off x="4440238" y="3556001"/>
              <a:ext cx="4291012" cy="401638"/>
              <a:chOff x="5243286" y="2568005"/>
              <a:chExt cx="4291013" cy="401822"/>
            </a:xfrm>
          </p:grpSpPr>
          <p:sp>
            <p:nvSpPr>
              <p:cNvPr id="12310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2569594"/>
                <a:ext cx="647700" cy="400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dirty="0">
                    <a:solidFill>
                      <a:srgbClr val="7DD5C9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Arial" panose="020B0604020202020204" pitchFamily="34" charset="0"/>
                  </a:rPr>
                  <a:t>02.</a:t>
                </a:r>
                <a:endParaRPr lang="ko-KR" altLang="ko-KR" sz="2000" dirty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1" name="Text Box 5"/>
              <p:cNvSpPr txBox="1">
                <a:spLocks noChangeArrowheads="1"/>
              </p:cNvSpPr>
              <p:nvPr/>
            </p:nvSpPr>
            <p:spPr bwMode="auto">
              <a:xfrm>
                <a:off x="5781449" y="2568005"/>
                <a:ext cx="3752850" cy="400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팀 소개 및 역할</a:t>
                </a:r>
                <a:r>
                  <a:rPr kumimoji="0" lang="en-US" altLang="ko-KR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endParaRPr kumimoji="0" lang="ko-KR" altLang="ko-KR" sz="2000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1" name="그룹 3"/>
            <p:cNvGrpSpPr>
              <a:grpSpLocks/>
            </p:cNvGrpSpPr>
            <p:nvPr/>
          </p:nvGrpSpPr>
          <p:grpSpPr bwMode="auto">
            <a:xfrm>
              <a:off x="4440238" y="3968752"/>
              <a:ext cx="7810572" cy="427219"/>
              <a:chOff x="5240111" y="3045440"/>
              <a:chExt cx="7810574" cy="427415"/>
            </a:xfrm>
          </p:grpSpPr>
          <p:sp>
            <p:nvSpPr>
              <p:cNvPr id="12308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3045440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dirty="0">
                    <a:solidFill>
                      <a:srgbClr val="7DD5C9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Arial" panose="020B0604020202020204" pitchFamily="34" charset="0"/>
                  </a:rPr>
                  <a:t>03.</a:t>
                </a:r>
                <a:endParaRPr lang="ko-KR" altLang="ko-KR" sz="2000" dirty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9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3072561"/>
                <a:ext cx="7273999" cy="400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프로젝트 개발 과정의 주요 부분</a:t>
                </a:r>
                <a:r>
                  <a:rPr kumimoji="0" lang="en-US" altLang="ko-KR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(</a:t>
                </a: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요구사항</a:t>
                </a:r>
                <a:r>
                  <a:rPr kumimoji="0" lang="en-US" altLang="ko-KR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설계</a:t>
                </a:r>
                <a:r>
                  <a:rPr kumimoji="0" lang="en-US" altLang="ko-KR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테스트</a:t>
                </a:r>
                <a:r>
                  <a:rPr kumimoji="0" lang="en-US" altLang="ko-KR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) </a:t>
                </a:r>
                <a:endParaRPr kumimoji="0" lang="ko-KR" altLang="ko-KR" sz="2000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2" name="그룹 4"/>
            <p:cNvGrpSpPr>
              <a:grpSpLocks/>
            </p:cNvGrpSpPr>
            <p:nvPr/>
          </p:nvGrpSpPr>
          <p:grpSpPr bwMode="auto">
            <a:xfrm>
              <a:off x="4440239" y="4381495"/>
              <a:ext cx="4294186" cy="817139"/>
              <a:chOff x="5241699" y="3523726"/>
              <a:chExt cx="4294186" cy="817515"/>
            </a:xfrm>
          </p:grpSpPr>
          <p:sp>
            <p:nvSpPr>
              <p:cNvPr id="12306" name="Text Box 5"/>
              <p:cNvSpPr txBox="1">
                <a:spLocks noChangeArrowheads="1"/>
              </p:cNvSpPr>
              <p:nvPr/>
            </p:nvSpPr>
            <p:spPr bwMode="auto">
              <a:xfrm>
                <a:off x="5241699" y="3523726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dirty="0">
                    <a:solidFill>
                      <a:srgbClr val="7DD5C9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Arial" panose="020B0604020202020204" pitchFamily="34" charset="0"/>
                  </a:rPr>
                  <a:t>04.</a:t>
                </a:r>
                <a:endParaRPr lang="ko-KR" altLang="ko-KR" sz="2000" dirty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7" name="Text Box 5"/>
              <p:cNvSpPr txBox="1">
                <a:spLocks noChangeArrowheads="1"/>
              </p:cNvSpPr>
              <p:nvPr/>
            </p:nvSpPr>
            <p:spPr bwMode="auto">
              <a:xfrm>
                <a:off x="5783035" y="3941007"/>
                <a:ext cx="375285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느낀점</a:t>
                </a:r>
                <a:endParaRPr kumimoji="0" lang="ko-KR" altLang="ko-KR" sz="2000" dirty="0">
                  <a:solidFill>
                    <a:schemeClr val="bg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304" name="Text Box 5"/>
            <p:cNvSpPr txBox="1">
              <a:spLocks noChangeArrowheads="1"/>
            </p:cNvSpPr>
            <p:nvPr/>
          </p:nvSpPr>
          <p:spPr bwMode="auto">
            <a:xfrm>
              <a:off x="4440239" y="4792661"/>
              <a:ext cx="6477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000" dirty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05.</a:t>
              </a:r>
              <a:endParaRPr lang="ko-KR" altLang="ko-KR" sz="2000" dirty="0">
                <a:solidFill>
                  <a:srgbClr val="7DD5C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3315" name="그룹 3"/>
          <p:cNvGrpSpPr>
            <a:grpSpLocks/>
          </p:cNvGrpSpPr>
          <p:nvPr/>
        </p:nvGrpSpPr>
        <p:grpSpPr bwMode="auto">
          <a:xfrm>
            <a:off x="549519" y="1747839"/>
            <a:ext cx="3706813" cy="978991"/>
            <a:chOff x="4521993" y="1878013"/>
            <a:chExt cx="3706492" cy="978773"/>
          </a:xfrm>
        </p:grpSpPr>
        <p:sp>
          <p:nvSpPr>
            <p:cNvPr id="10243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3706492" cy="769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4400" spc="-150" dirty="0">
                  <a:solidFill>
                    <a:srgbClr val="4591F2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12295" name="TextBox 5"/>
            <p:cNvSpPr txBox="1">
              <a:spLocks noChangeArrowheads="1"/>
            </p:cNvSpPr>
            <p:nvPr/>
          </p:nvSpPr>
          <p:spPr bwMode="auto">
            <a:xfrm>
              <a:off x="4531517" y="1878013"/>
              <a:ext cx="3692205" cy="31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r>
                <a:rPr kumimoji="0" lang="en-US" altLang="ko-KR" b="1" dirty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To Do list </a:t>
              </a:r>
              <a:r>
                <a:rPr kumimoji="0" lang="ko-KR" altLang="en-US" b="1" dirty="0">
                  <a:solidFill>
                    <a:srgbClr val="7DD5C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anose="020B0604020202020204" pitchFamily="34" charset="0"/>
                </a:rPr>
                <a:t>관리 프로그램</a:t>
              </a:r>
              <a:endParaRPr kumimoji="0" lang="en-US" altLang="ko-KR" b="1" dirty="0">
                <a:solidFill>
                  <a:srgbClr val="7DD5C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29" name="직사각형 28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13500000" flipH="1">
            <a:off x="3793455" y="1368293"/>
            <a:ext cx="474438" cy="646481"/>
            <a:chOff x="6296025" y="3184526"/>
            <a:chExt cx="2420937" cy="329882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1105851" y="4382659"/>
            <a:ext cx="37528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시연 영상 </a:t>
            </a:r>
            <a:endParaRPr kumimoji="0" lang="ko-KR" altLang="ko-KR" sz="20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폭발 1 3"/>
          <p:cNvSpPr/>
          <p:nvPr/>
        </p:nvSpPr>
        <p:spPr>
          <a:xfrm>
            <a:off x="755576" y="1484784"/>
            <a:ext cx="7632848" cy="3816424"/>
          </a:xfrm>
          <a:prstGeom prst="irregularSeal1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완료된 항목에 대해서는 숨기기가 가능해야 하며</a:t>
            </a:r>
            <a:r>
              <a:rPr lang="en-US" altLang="ko-KR" sz="2400" b="1" dirty="0">
                <a:solidFill>
                  <a:srgbClr val="00206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다시 보이기도 가능 해야 한다</a:t>
            </a:r>
            <a:r>
              <a:rPr lang="en-US" altLang="ko-KR" sz="2400" b="1" dirty="0">
                <a:solidFill>
                  <a:srgbClr val="00206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400" b="1" dirty="0">
              <a:solidFill>
                <a:srgbClr val="00206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#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요구사항 변경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436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#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요구사항 변경 관리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355976" y="1052736"/>
            <a:ext cx="0" cy="56166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5536" y="3573016"/>
            <a:ext cx="83529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17588"/>
            <a:ext cx="3960440" cy="96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34" y="969295"/>
            <a:ext cx="3995129" cy="245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6" y="4749767"/>
            <a:ext cx="2172816" cy="19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6" y="4163375"/>
            <a:ext cx="2387550" cy="206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54" y="4221088"/>
            <a:ext cx="3240360" cy="219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>
            <a:off x="251520" y="1049116"/>
            <a:ext cx="432048" cy="504056"/>
          </a:xfrm>
          <a:prstGeom prst="ellipse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</a:rPr>
              <a:t>1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564" y="97797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요구사항 명세서의 일감 상태를 </a:t>
            </a:r>
            <a:r>
              <a:rPr lang="en-US" altLang="ko-KR" b="1" dirty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‘</a:t>
            </a:r>
            <a:r>
              <a:rPr lang="ko-KR" altLang="en-US" b="1" dirty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진행</a:t>
            </a:r>
            <a:r>
              <a:rPr lang="en-US" altLang="ko-KR" b="1" dirty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’</a:t>
            </a:r>
            <a:r>
              <a:rPr lang="ko-KR" altLang="en-US" b="1" dirty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으로 바꾸기</a:t>
            </a:r>
          </a:p>
        </p:txBody>
      </p:sp>
      <p:sp>
        <p:nvSpPr>
          <p:cNvPr id="16" name="타원 15"/>
          <p:cNvSpPr/>
          <p:nvPr/>
        </p:nvSpPr>
        <p:spPr>
          <a:xfrm>
            <a:off x="4597987" y="288466"/>
            <a:ext cx="432048" cy="504056"/>
          </a:xfrm>
          <a:prstGeom prst="ellipse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</a:rPr>
              <a:t>2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4030" y="217328"/>
            <a:ext cx="3898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요구사항 변경에 대해 전 팀원이 확인 후 </a:t>
            </a:r>
            <a:r>
              <a:rPr lang="ko-KR" altLang="en-US" b="1" dirty="0" err="1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댓글</a:t>
            </a:r>
            <a:r>
              <a:rPr lang="ko-KR" altLang="en-US" b="1" dirty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달기</a:t>
            </a:r>
          </a:p>
        </p:txBody>
      </p:sp>
      <p:sp>
        <p:nvSpPr>
          <p:cNvPr id="18" name="타원 17"/>
          <p:cNvSpPr/>
          <p:nvPr/>
        </p:nvSpPr>
        <p:spPr>
          <a:xfrm>
            <a:off x="164931" y="3659319"/>
            <a:ext cx="432048" cy="504056"/>
          </a:xfrm>
          <a:prstGeom prst="ellipse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</a:rPr>
              <a:t>3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979" y="368901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확인 후 요구사항 명세서 수정</a:t>
            </a:r>
          </a:p>
        </p:txBody>
      </p:sp>
      <p:sp>
        <p:nvSpPr>
          <p:cNvPr id="20" name="타원 19"/>
          <p:cNvSpPr/>
          <p:nvPr/>
        </p:nvSpPr>
        <p:spPr>
          <a:xfrm>
            <a:off x="4498665" y="3671194"/>
            <a:ext cx="432048" cy="504056"/>
          </a:xfrm>
          <a:prstGeom prst="ellipse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</a:rPr>
              <a:t>4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4709" y="3738556"/>
            <a:ext cx="382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8C25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소스코드도 일감상태 변경 후 수정</a:t>
            </a:r>
            <a:endParaRPr lang="ko-KR" altLang="en-US" b="1" dirty="0">
              <a:solidFill>
                <a:srgbClr val="F8C255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4085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3.4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테스트 </a:t>
            </a:r>
            <a:r>
              <a:rPr kumimoji="0" lang="en-US" altLang="ko-KR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테스트케이스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0" y="1196752"/>
            <a:ext cx="719728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0" y="5416900"/>
            <a:ext cx="710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 flipV="1">
            <a:off x="5580112" y="5054007"/>
            <a:ext cx="2067583" cy="1440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4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36398"/>
            <a:ext cx="4104456" cy="187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3.4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테스트 </a:t>
            </a:r>
            <a:r>
              <a:rPr kumimoji="0" lang="en-US" altLang="ko-KR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결함관리</a:t>
            </a:r>
            <a:endParaRPr kumimoji="0" lang="en-US" altLang="ko-KR" sz="20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85011"/>
            <a:ext cx="4104456" cy="1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577" y="2936398"/>
            <a:ext cx="4392488" cy="48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 flipV="1">
            <a:off x="7421960" y="2575221"/>
            <a:ext cx="1550105" cy="12051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941168"/>
            <a:ext cx="5819167" cy="168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2519772" y="5373216"/>
            <a:ext cx="396044" cy="409475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66228" y="5044027"/>
            <a:ext cx="1956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결함을 </a:t>
            </a:r>
            <a:r>
              <a:rPr lang="ko-KR" altLang="en-US" dirty="0" err="1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레드마인에</a:t>
            </a:r>
            <a:r>
              <a:rPr lang="ko-KR" altLang="en-US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등록한 후 해결하면서 일감상태를 변경</a:t>
            </a:r>
          </a:p>
        </p:txBody>
      </p:sp>
    </p:spTree>
    <p:extLst>
      <p:ext uri="{BB962C8B-B14F-4D97-AF65-F5344CB8AC3E}">
        <p14:creationId xmlns:p14="http://schemas.microsoft.com/office/powerpoint/2010/main" val="17852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545654" y="1725488"/>
            <a:ext cx="82748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시연 영상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3218918" y="1312082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57098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5.1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시연 영상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소공-시연영상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212" y="964357"/>
            <a:ext cx="8352244" cy="51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4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545654" y="1725488"/>
            <a:ext cx="82748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 err="1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느낀점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2426830" y="1247076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36175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6936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5.1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프로젝트를 진행하면서 </a:t>
            </a:r>
            <a:r>
              <a:rPr kumimoji="0" lang="ko-KR" altLang="en-US" sz="2800" spc="-150" dirty="0" err="1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느낀점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34048" r="68888" b="55107"/>
          <a:stretch/>
        </p:blipFill>
        <p:spPr bwMode="auto">
          <a:xfrm>
            <a:off x="323528" y="5013176"/>
            <a:ext cx="1055296" cy="131096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68294" r="68851" b="21094"/>
          <a:stretch/>
        </p:blipFill>
        <p:spPr bwMode="auto">
          <a:xfrm>
            <a:off x="1439675" y="5013176"/>
            <a:ext cx="1098141" cy="130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0" t="68457" r="76774" b="20994"/>
          <a:stretch/>
        </p:blipFill>
        <p:spPr bwMode="auto">
          <a:xfrm>
            <a:off x="2567533" y="5013176"/>
            <a:ext cx="1155049" cy="1305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0" t="68752" r="61481" b="20918"/>
          <a:stretch/>
        </p:blipFill>
        <p:spPr bwMode="auto">
          <a:xfrm>
            <a:off x="784761" y="3687729"/>
            <a:ext cx="1122944" cy="132544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3" t="68625" r="53674" b="20896"/>
          <a:stretch/>
        </p:blipFill>
        <p:spPr bwMode="auto">
          <a:xfrm>
            <a:off x="2069977" y="3687730"/>
            <a:ext cx="1075080" cy="136515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구름 모양 설명선 3"/>
          <p:cNvSpPr/>
          <p:nvPr/>
        </p:nvSpPr>
        <p:spPr>
          <a:xfrm>
            <a:off x="3347864" y="958974"/>
            <a:ext cx="5400600" cy="4054202"/>
          </a:xfrm>
          <a:prstGeom prst="cloudCallout">
            <a:avLst>
              <a:gd name="adj1" fmla="val -49127"/>
              <a:gd name="adj2" fmla="val 4359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3928" y="1826684"/>
            <a:ext cx="464019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하나의 제품인 소프트웨어가 만들어지는데 많은 과정이 필요하며 소프트웨어공학을 배우면서 개발 이외에도 소프트웨어 설계와 그에 따른 산출물 관리가 얼마나 중요한지 알게 되었다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또한 체계적이지 못하고 현실성이 없는 기획의 위험성을 느꼈으며 계획과 설계과정을 얼마나 주도면밀히 진행하는가에 따라 구현과정의 난이도가 달라진다는 것을  알게 되었다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혼자 하는 개발이 아닌 팀 프로젝트를 하며 팀원과의 소통과 협력을 배울 수 있게 되었다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endParaRPr lang="ko-KR" altLang="en-US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52094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74939" y="3691943"/>
            <a:ext cx="6216650" cy="1489076"/>
            <a:chOff x="1463675" y="2266950"/>
            <a:chExt cx="6216650" cy="1489076"/>
          </a:xfrm>
        </p:grpSpPr>
        <p:sp>
          <p:nvSpPr>
            <p:cNvPr id="9" name="TextBox 5"/>
            <p:cNvSpPr txBox="1">
              <a:spLocks noChangeArrowheads="1"/>
            </p:cNvSpPr>
            <p:nvPr/>
          </p:nvSpPr>
          <p:spPr bwMode="auto">
            <a:xfrm>
              <a:off x="1463675" y="2266950"/>
              <a:ext cx="621665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6000" spc="-150" dirty="0">
                  <a:solidFill>
                    <a:srgbClr val="4591F2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10" name="제목 2"/>
            <p:cNvSpPr txBox="1">
              <a:spLocks/>
            </p:cNvSpPr>
            <p:nvPr/>
          </p:nvSpPr>
          <p:spPr bwMode="auto">
            <a:xfrm>
              <a:off x="1463675" y="3386139"/>
              <a:ext cx="50387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-TWOBE(2</a:t>
              </a:r>
              <a:r>
                <a:rPr lang="ko-KR" altLang="en-US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조</a:t>
              </a:r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)-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0" y="3876674"/>
              <a:ext cx="410966" cy="1533847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13500000" flipH="1">
            <a:off x="5610821" y="3368703"/>
            <a:ext cx="474438" cy="646481"/>
            <a:chOff x="6296025" y="3184526"/>
            <a:chExt cx="2420937" cy="3298825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5654" y="25749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spc="-300" dirty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323850" cy="6858000"/>
            <a:chOff x="0" y="0"/>
            <a:chExt cx="410966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410966" cy="6858000"/>
            </a:xfrm>
            <a:prstGeom prst="rect">
              <a:avLst/>
            </a:prstGeom>
            <a:solidFill>
              <a:srgbClr val="45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770509"/>
              <a:ext cx="410966" cy="734566"/>
            </a:xfrm>
            <a:prstGeom prst="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467544" y="1754950"/>
            <a:ext cx="60823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프로젝트 소개 및 계획</a:t>
            </a:r>
            <a:endParaRPr kumimoji="0" lang="en-US" altLang="ko-KR" sz="4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13500000" flipH="1">
            <a:off x="6336416" y="1243171"/>
            <a:ext cx="474438" cy="646481"/>
            <a:chOff x="6296025" y="3184526"/>
            <a:chExt cx="2420937" cy="3298825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469062" y="4022726"/>
              <a:ext cx="2247900" cy="2460625"/>
            </a:xfrm>
            <a:custGeom>
              <a:avLst/>
              <a:gdLst>
                <a:gd name="T0" fmla="*/ 1620 w 1620"/>
                <a:gd name="T1" fmla="*/ 975 h 1774"/>
                <a:gd name="T2" fmla="*/ 1484 w 1620"/>
                <a:gd name="T3" fmla="*/ 844 h 1774"/>
                <a:gd name="T4" fmla="*/ 1469 w 1620"/>
                <a:gd name="T5" fmla="*/ 844 h 1774"/>
                <a:gd name="T6" fmla="*/ 1335 w 1620"/>
                <a:gd name="T7" fmla="*/ 955 h 1774"/>
                <a:gd name="T8" fmla="*/ 1335 w 1620"/>
                <a:gd name="T9" fmla="*/ 835 h 1774"/>
                <a:gd name="T10" fmla="*/ 1199 w 1620"/>
                <a:gd name="T11" fmla="*/ 703 h 1774"/>
                <a:gd name="T12" fmla="*/ 1184 w 1620"/>
                <a:gd name="T13" fmla="*/ 703 h 1774"/>
                <a:gd name="T14" fmla="*/ 1050 w 1620"/>
                <a:gd name="T15" fmla="*/ 815 h 1774"/>
                <a:gd name="T16" fmla="*/ 1050 w 1620"/>
                <a:gd name="T17" fmla="*/ 690 h 1774"/>
                <a:gd name="T18" fmla="*/ 914 w 1620"/>
                <a:gd name="T19" fmla="*/ 558 h 1774"/>
                <a:gd name="T20" fmla="*/ 899 w 1620"/>
                <a:gd name="T21" fmla="*/ 558 h 1774"/>
                <a:gd name="T22" fmla="*/ 765 w 1620"/>
                <a:gd name="T23" fmla="*/ 670 h 1774"/>
                <a:gd name="T24" fmla="*/ 765 w 1620"/>
                <a:gd name="T25" fmla="*/ 132 h 1774"/>
                <a:gd name="T26" fmla="*/ 629 w 1620"/>
                <a:gd name="T27" fmla="*/ 0 h 1774"/>
                <a:gd name="T28" fmla="*/ 614 w 1620"/>
                <a:gd name="T29" fmla="*/ 0 h 1774"/>
                <a:gd name="T30" fmla="*/ 478 w 1620"/>
                <a:gd name="T31" fmla="*/ 132 h 1774"/>
                <a:gd name="T32" fmla="*/ 478 w 1620"/>
                <a:gd name="T33" fmla="*/ 1298 h 1774"/>
                <a:gd name="T34" fmla="*/ 255 w 1620"/>
                <a:gd name="T35" fmla="*/ 1082 h 1774"/>
                <a:gd name="T36" fmla="*/ 63 w 1620"/>
                <a:gd name="T37" fmla="*/ 1082 h 1774"/>
                <a:gd name="T38" fmla="*/ 53 w 1620"/>
                <a:gd name="T39" fmla="*/ 1092 h 1774"/>
                <a:gd name="T40" fmla="*/ 53 w 1620"/>
                <a:gd name="T41" fmla="*/ 1279 h 1774"/>
                <a:gd name="T42" fmla="*/ 470 w 1620"/>
                <a:gd name="T43" fmla="*/ 1737 h 1774"/>
                <a:gd name="T44" fmla="*/ 552 w 1620"/>
                <a:gd name="T45" fmla="*/ 1774 h 1774"/>
                <a:gd name="T46" fmla="*/ 1511 w 1620"/>
                <a:gd name="T47" fmla="*/ 1774 h 1774"/>
                <a:gd name="T48" fmla="*/ 1618 w 1620"/>
                <a:gd name="T49" fmla="*/ 1671 h 1774"/>
                <a:gd name="T50" fmla="*/ 1618 w 1620"/>
                <a:gd name="T51" fmla="*/ 1668 h 1774"/>
                <a:gd name="T52" fmla="*/ 1620 w 1620"/>
                <a:gd name="T53" fmla="*/ 1668 h 1774"/>
                <a:gd name="T54" fmla="*/ 1620 w 1620"/>
                <a:gd name="T55" fmla="*/ 975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20" h="1774">
                  <a:moveTo>
                    <a:pt x="1620" y="975"/>
                  </a:moveTo>
                  <a:cubicBezTo>
                    <a:pt x="1620" y="903"/>
                    <a:pt x="1559" y="844"/>
                    <a:pt x="1484" y="844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01" y="844"/>
                    <a:pt x="1345" y="892"/>
                    <a:pt x="1335" y="955"/>
                  </a:cubicBezTo>
                  <a:cubicBezTo>
                    <a:pt x="1335" y="835"/>
                    <a:pt x="1335" y="835"/>
                    <a:pt x="1335" y="835"/>
                  </a:cubicBezTo>
                  <a:cubicBezTo>
                    <a:pt x="1335" y="762"/>
                    <a:pt x="1274" y="703"/>
                    <a:pt x="1199" y="703"/>
                  </a:cubicBezTo>
                  <a:cubicBezTo>
                    <a:pt x="1184" y="703"/>
                    <a:pt x="1184" y="703"/>
                    <a:pt x="1184" y="703"/>
                  </a:cubicBezTo>
                  <a:cubicBezTo>
                    <a:pt x="1116" y="703"/>
                    <a:pt x="1060" y="751"/>
                    <a:pt x="1050" y="815"/>
                  </a:cubicBezTo>
                  <a:cubicBezTo>
                    <a:pt x="1050" y="690"/>
                    <a:pt x="1050" y="690"/>
                    <a:pt x="1050" y="690"/>
                  </a:cubicBezTo>
                  <a:cubicBezTo>
                    <a:pt x="1050" y="617"/>
                    <a:pt x="989" y="558"/>
                    <a:pt x="914" y="558"/>
                  </a:cubicBezTo>
                  <a:cubicBezTo>
                    <a:pt x="899" y="558"/>
                    <a:pt x="899" y="558"/>
                    <a:pt x="899" y="558"/>
                  </a:cubicBezTo>
                  <a:cubicBezTo>
                    <a:pt x="831" y="558"/>
                    <a:pt x="775" y="607"/>
                    <a:pt x="765" y="670"/>
                  </a:cubicBezTo>
                  <a:cubicBezTo>
                    <a:pt x="765" y="132"/>
                    <a:pt x="765" y="132"/>
                    <a:pt x="765" y="132"/>
                  </a:cubicBezTo>
                  <a:cubicBezTo>
                    <a:pt x="765" y="59"/>
                    <a:pt x="704" y="0"/>
                    <a:pt x="629" y="0"/>
                  </a:cubicBezTo>
                  <a:cubicBezTo>
                    <a:pt x="614" y="0"/>
                    <a:pt x="614" y="0"/>
                    <a:pt x="614" y="0"/>
                  </a:cubicBezTo>
                  <a:cubicBezTo>
                    <a:pt x="539" y="0"/>
                    <a:pt x="478" y="59"/>
                    <a:pt x="478" y="132"/>
                  </a:cubicBezTo>
                  <a:cubicBezTo>
                    <a:pt x="478" y="1298"/>
                    <a:pt x="478" y="1298"/>
                    <a:pt x="478" y="1298"/>
                  </a:cubicBezTo>
                  <a:cubicBezTo>
                    <a:pt x="255" y="1082"/>
                    <a:pt x="255" y="1082"/>
                    <a:pt x="255" y="1082"/>
                  </a:cubicBezTo>
                  <a:cubicBezTo>
                    <a:pt x="202" y="1030"/>
                    <a:pt x="116" y="1030"/>
                    <a:pt x="63" y="1082"/>
                  </a:cubicBezTo>
                  <a:cubicBezTo>
                    <a:pt x="53" y="1092"/>
                    <a:pt x="53" y="1092"/>
                    <a:pt x="53" y="1092"/>
                  </a:cubicBezTo>
                  <a:cubicBezTo>
                    <a:pt x="0" y="1144"/>
                    <a:pt x="0" y="1227"/>
                    <a:pt x="53" y="1279"/>
                  </a:cubicBezTo>
                  <a:cubicBezTo>
                    <a:pt x="470" y="1737"/>
                    <a:pt x="470" y="1737"/>
                    <a:pt x="470" y="1737"/>
                  </a:cubicBezTo>
                  <a:cubicBezTo>
                    <a:pt x="490" y="1760"/>
                    <a:pt x="519" y="1774"/>
                    <a:pt x="552" y="1774"/>
                  </a:cubicBezTo>
                  <a:cubicBezTo>
                    <a:pt x="1511" y="1774"/>
                    <a:pt x="1511" y="1774"/>
                    <a:pt x="1511" y="1774"/>
                  </a:cubicBezTo>
                  <a:cubicBezTo>
                    <a:pt x="1570" y="1774"/>
                    <a:pt x="1618" y="1728"/>
                    <a:pt x="1618" y="1671"/>
                  </a:cubicBezTo>
                  <a:cubicBezTo>
                    <a:pt x="1618" y="1670"/>
                    <a:pt x="1618" y="1669"/>
                    <a:pt x="1618" y="1668"/>
                  </a:cubicBezTo>
                  <a:cubicBezTo>
                    <a:pt x="1620" y="1668"/>
                    <a:pt x="1620" y="1668"/>
                    <a:pt x="1620" y="1668"/>
                  </a:cubicBezTo>
                  <a:lnTo>
                    <a:pt x="1620" y="975"/>
                  </a:lnTo>
                  <a:close/>
                </a:path>
              </a:pathLst>
            </a:custGeom>
            <a:noFill/>
            <a:ln w="28575" cap="rnd">
              <a:solidFill>
                <a:srgbClr val="4591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296025" y="3184526"/>
              <a:ext cx="2070100" cy="908050"/>
              <a:chOff x="6296025" y="3184526"/>
              <a:chExt cx="2070100" cy="9080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62960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7335837" y="3184526"/>
                <a:ext cx="0" cy="357188"/>
              </a:xfrm>
              <a:custGeom>
                <a:avLst/>
                <a:gdLst>
                  <a:gd name="T0" fmla="*/ 0 h 225"/>
                  <a:gd name="T1" fmla="*/ 0 h 225"/>
                  <a:gd name="T2" fmla="*/ 225 h 225"/>
                  <a:gd name="T3" fmla="*/ 0 h 2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5">
                    <a:moveTo>
                      <a:pt x="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6664325" y="3476626"/>
                <a:ext cx="261937" cy="252413"/>
              </a:xfrm>
              <a:custGeom>
                <a:avLst/>
                <a:gdLst>
                  <a:gd name="T0" fmla="*/ 188 w 188"/>
                  <a:gd name="T1" fmla="*/ 182 h 182"/>
                  <a:gd name="T2" fmla="*/ 188 w 188"/>
                  <a:gd name="T3" fmla="*/ 182 h 182"/>
                  <a:gd name="T4" fmla="*/ 0 w 188"/>
                  <a:gd name="T5" fmla="*/ 0 h 182"/>
                  <a:gd name="T6" fmla="*/ 188 w 188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182"/>
                    </a:moveTo>
                    <a:cubicBezTo>
                      <a:pt x="188" y="182"/>
                      <a:pt x="188" y="182"/>
                      <a:pt x="188" y="182"/>
                    </a:cubicBezTo>
                    <a:cubicBezTo>
                      <a:pt x="157" y="152"/>
                      <a:pt x="28" y="28"/>
                      <a:pt x="0" y="0"/>
                    </a:cubicBezTo>
                    <a:lnTo>
                      <a:pt x="188" y="182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7997825" y="4092576"/>
                <a:ext cx="368300" cy="0"/>
              </a:xfrm>
              <a:custGeom>
                <a:avLst/>
                <a:gdLst>
                  <a:gd name="T0" fmla="*/ 232 w 232"/>
                  <a:gd name="T1" fmla="*/ 232 w 232"/>
                  <a:gd name="T2" fmla="*/ 0 w 232"/>
                  <a:gd name="T3" fmla="*/ 232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32">
                    <a:moveTo>
                      <a:pt x="232" y="0"/>
                    </a:moveTo>
                    <a:lnTo>
                      <a:pt x="232" y="0"/>
                    </a:lnTo>
                    <a:lnTo>
                      <a:pt x="0" y="0"/>
                    </a:lnTo>
                    <a:lnTo>
                      <a:pt x="232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7735887" y="3476626"/>
                <a:ext cx="261937" cy="252413"/>
              </a:xfrm>
              <a:custGeom>
                <a:avLst/>
                <a:gdLst>
                  <a:gd name="T0" fmla="*/ 188 w 188"/>
                  <a:gd name="T1" fmla="*/ 0 h 182"/>
                  <a:gd name="T2" fmla="*/ 188 w 188"/>
                  <a:gd name="T3" fmla="*/ 0 h 182"/>
                  <a:gd name="T4" fmla="*/ 0 w 188"/>
                  <a:gd name="T5" fmla="*/ 182 h 182"/>
                  <a:gd name="T6" fmla="*/ 188 w 188"/>
                  <a:gd name="T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82"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57" y="30"/>
                      <a:pt x="28" y="155"/>
                      <a:pt x="0" y="182"/>
                    </a:cubicBezTo>
                    <a:lnTo>
                      <a:pt x="188" y="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7DD5C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86409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1.1 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생명주기 모델 </a:t>
            </a: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폭포수 모델</a:t>
            </a: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(Waterfall)</a:t>
            </a:r>
          </a:p>
        </p:txBody>
      </p:sp>
      <p:pic>
        <p:nvPicPr>
          <p:cNvPr id="3074" name="Picture 2" descr="폭포수 모형_수업자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66" y="1749887"/>
            <a:ext cx="675217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419872" y="1988840"/>
            <a:ext cx="129614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530498" y="2492896"/>
            <a:ext cx="1004763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64088" y="2938019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61894" y="3349624"/>
            <a:ext cx="1550466" cy="655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3811" y="5301208"/>
            <a:ext cx="82028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altLang="ko-KR" sz="5400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How to manage outputs?</a:t>
            </a:r>
            <a:endParaRPr lang="en-US" altLang="ko-KR" sz="5400" b="1" cap="none" spc="0" dirty="0">
              <a:ln/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06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5382038" y="3623088"/>
            <a:ext cx="3132188" cy="2426336"/>
          </a:xfrm>
          <a:prstGeom prst="ellipse">
            <a:avLst/>
          </a:prstGeom>
          <a:solidFill>
            <a:srgbClr val="459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2668" y="1196752"/>
            <a:ext cx="3132188" cy="2426336"/>
          </a:xfrm>
          <a:prstGeom prst="ellipse">
            <a:avLst/>
          </a:prstGeom>
          <a:solidFill>
            <a:srgbClr val="459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98164" y="3650245"/>
            <a:ext cx="3132188" cy="2426336"/>
          </a:xfrm>
          <a:prstGeom prst="ellipse">
            <a:avLst/>
          </a:prstGeom>
          <a:solidFill>
            <a:srgbClr val="459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60823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1.2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도구 </a:t>
            </a:r>
            <a:r>
              <a:rPr kumimoji="0" lang="en-US" altLang="ko-KR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산출물 관리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9" name="Picture 4" descr="redmin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4" y="4460257"/>
            <a:ext cx="1074710" cy="11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03" y="2018725"/>
            <a:ext cx="2467340" cy="782390"/>
          </a:xfrm>
          <a:prstGeom prst="rect">
            <a:avLst/>
          </a:prstGeom>
        </p:spPr>
      </p:pic>
      <p:pic>
        <p:nvPicPr>
          <p:cNvPr id="11" name="Picture 20" descr="http://www.techolac.com/wp-content/uploads/2013/03/ms-office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46"/>
          <a:stretch/>
        </p:blipFill>
        <p:spPr bwMode="auto">
          <a:xfrm>
            <a:off x="4932040" y="4294913"/>
            <a:ext cx="3822909" cy="12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/>
          <a:stretch/>
        </p:blipFill>
        <p:spPr bwMode="auto">
          <a:xfrm>
            <a:off x="2229276" y="4731990"/>
            <a:ext cx="1172217" cy="61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26742" y="1412776"/>
            <a:ext cx="189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1894" y="3850214"/>
            <a:ext cx="1478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문서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1367" y="3856112"/>
            <a:ext cx="2069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형상관리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050" y="3501008"/>
            <a:ext cx="184537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6600" b="1" cap="none" spc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연동</a:t>
            </a:r>
            <a:endParaRPr lang="en-US" altLang="ko-KR" sz="6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9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512" y="332656"/>
            <a:ext cx="60823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1.2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도구 </a:t>
            </a:r>
            <a:r>
              <a:rPr kumimoji="0" lang="en-US" altLang="ko-KR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– </a:t>
            </a:r>
            <a:r>
              <a:rPr kumimoji="0" lang="ko-KR" altLang="en-US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산출물 관리</a:t>
            </a:r>
            <a:endParaRPr kumimoji="0" lang="en-US" altLang="ko-KR" sz="24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7" name="Picture 20" descr="http://www.techolac.com/wp-content/uploads/2013/03/ms-office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9" r="20674" b="53356"/>
          <a:stretch/>
        </p:blipFill>
        <p:spPr bwMode="auto">
          <a:xfrm>
            <a:off x="1241190" y="955416"/>
            <a:ext cx="1979513" cy="10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48" y="2142395"/>
            <a:ext cx="2093939" cy="66398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6200000">
            <a:off x="4401227" y="460303"/>
            <a:ext cx="827287" cy="2071714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redmine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52" y="938351"/>
            <a:ext cx="889260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/>
          <a:stretch/>
        </p:blipFill>
        <p:spPr bwMode="auto">
          <a:xfrm>
            <a:off x="6274252" y="2031970"/>
            <a:ext cx="1327978" cy="6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3216246" cy="23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1288" y="129489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Commit&amp;push</a:t>
            </a:r>
            <a:endParaRPr lang="ko-KR" altLang="en-US" b="1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5" name="아래쪽 화살표 14"/>
          <p:cNvSpPr/>
          <p:nvPr/>
        </p:nvSpPr>
        <p:spPr>
          <a:xfrm rot="5400000">
            <a:off x="4233996" y="1270788"/>
            <a:ext cx="827287" cy="2071714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67843" y="2094617"/>
            <a:ext cx="77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pull</a:t>
            </a:r>
            <a:endParaRPr lang="ko-KR" altLang="en-US" b="1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14" y="5877273"/>
            <a:ext cx="5085865" cy="6480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97" y="3429000"/>
            <a:ext cx="4248472" cy="2249576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894381" y="5877272"/>
            <a:ext cx="1697661" cy="4571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3995936" y="3645024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95936" y="4027213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81229" y="4797152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981228" y="5157192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981229" y="5517232"/>
            <a:ext cx="471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" r="369" b="7622"/>
          <a:stretch/>
        </p:blipFill>
        <p:spPr bwMode="auto">
          <a:xfrm>
            <a:off x="6906222" y="3429000"/>
            <a:ext cx="1986257" cy="224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19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2" t="32425" r="22602" b="17509"/>
          <a:stretch/>
        </p:blipFill>
        <p:spPr bwMode="auto">
          <a:xfrm>
            <a:off x="395536" y="1196752"/>
            <a:ext cx="6183102" cy="306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60823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1.3 </a:t>
            </a:r>
            <a:r>
              <a:rPr kumimoji="0" lang="ko-KR" altLang="en-US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주요 일정</a:t>
            </a:r>
            <a:endParaRPr kumimoji="0" lang="en-US" altLang="ko-KR" sz="28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6194342" y="2868669"/>
            <a:ext cx="2736304" cy="2160240"/>
          </a:xfrm>
          <a:prstGeom prst="wedgeEllipseCallout">
            <a:avLst>
              <a:gd name="adj1" fmla="val -65705"/>
              <a:gd name="adj2" fmla="val -43322"/>
            </a:avLst>
          </a:prstGeom>
          <a:solidFill>
            <a:srgbClr val="F8C255"/>
          </a:solidFill>
          <a:ln w="28575">
            <a:solidFill>
              <a:srgbClr val="EA1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38358" y="3345278"/>
            <a:ext cx="244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진행 도중</a:t>
            </a:r>
            <a:endParaRPr lang="en-US" altLang="ko-KR" sz="28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요구사항 변경</a:t>
            </a:r>
          </a:p>
        </p:txBody>
      </p:sp>
    </p:spTree>
    <p:extLst>
      <p:ext uri="{BB962C8B-B14F-4D97-AF65-F5344CB8AC3E}">
        <p14:creationId xmlns:p14="http://schemas.microsoft.com/office/powerpoint/2010/main" val="155930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1.4 WBS</a:t>
            </a:r>
            <a:r>
              <a:rPr kumimoji="0" lang="en-US" altLang="ko-KR" sz="20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(Work Breakdown Structure) – </a:t>
            </a:r>
            <a:r>
              <a:rPr kumimoji="0" lang="ko-KR" altLang="en-US" sz="20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규모 산정</a:t>
            </a:r>
            <a:endParaRPr kumimoji="0" lang="en-US" altLang="ko-KR" sz="2000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122" name="Picture 2" descr="캡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33417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5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116632"/>
            <a:ext cx="2038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79512" y="332656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8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1.5 PERT chart </a:t>
            </a:r>
            <a:r>
              <a:rPr kumimoji="0" lang="en-US" altLang="ko-KR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2400" spc="-150" dirty="0">
                <a:solidFill>
                  <a:srgbClr val="4591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일정관리</a:t>
            </a:r>
            <a:endParaRPr kumimoji="0" lang="en-US" altLang="ko-KR" spc="-150" dirty="0">
              <a:solidFill>
                <a:srgbClr val="4591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66" y="1844824"/>
            <a:ext cx="707707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7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C25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6146</TotalTime>
  <Words>352</Words>
  <Application>Microsoft Office PowerPoint</Application>
  <PresentationFormat>화면 슬라이드 쇼(4:3)</PresentationFormat>
  <Paragraphs>82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HY견고딕</vt:lpstr>
      <vt:lpstr>HY엽서M</vt:lpstr>
      <vt:lpstr>굴림</vt:lpstr>
      <vt:lpstr>나눔바른고딕</vt:lpstr>
      <vt:lpstr>맑은 고딕</vt:lpstr>
      <vt:lpstr>문체부 제목 돋음체</vt:lpstr>
      <vt:lpstr>휴먼둥근헤드라인</vt:lpstr>
      <vt:lpstr>Arial</vt:lpstr>
      <vt:lpstr>Arial Black</vt:lpstr>
      <vt:lpstr>5_Office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디브리드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김 용선</cp:lastModifiedBy>
  <cp:revision>486</cp:revision>
  <dcterms:created xsi:type="dcterms:W3CDTF">2011-06-13T04:09:39Z</dcterms:created>
  <dcterms:modified xsi:type="dcterms:W3CDTF">2018-06-03T15:02:25Z</dcterms:modified>
</cp:coreProperties>
</file>